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7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3239-2DC1-449E-BEFF-5E4DED9DA01D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A5EA-D49C-4A02-8B30-B855015B0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3239-2DC1-449E-BEFF-5E4DED9DA01D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A5EA-D49C-4A02-8B30-B855015B0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3239-2DC1-449E-BEFF-5E4DED9DA01D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A5EA-D49C-4A02-8B30-B855015B0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3239-2DC1-449E-BEFF-5E4DED9DA01D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A5EA-D49C-4A02-8B30-B855015B0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3239-2DC1-449E-BEFF-5E4DED9DA01D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A5EA-D49C-4A02-8B30-B855015B0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3239-2DC1-449E-BEFF-5E4DED9DA01D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A5EA-D49C-4A02-8B30-B855015B0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3239-2DC1-449E-BEFF-5E4DED9DA01D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A5EA-D49C-4A02-8B30-B855015B0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3239-2DC1-449E-BEFF-5E4DED9DA01D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A5EA-D49C-4A02-8B30-B855015B0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3239-2DC1-449E-BEFF-5E4DED9DA01D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A5EA-D49C-4A02-8B30-B855015B0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3239-2DC1-449E-BEFF-5E4DED9DA01D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A5EA-D49C-4A02-8B30-B855015B0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3239-2DC1-449E-BEFF-5E4DED9DA01D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A5EA-D49C-4A02-8B30-B855015B0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53239-2DC1-449E-BEFF-5E4DED9DA01D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CA5EA-D49C-4A02-8B30-B855015B0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 rot="16200000">
            <a:off x="3810000" y="6096000"/>
            <a:ext cx="2514600" cy="3581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1209348">
            <a:off x="1173178" y="125608"/>
            <a:ext cx="4648740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AMPPA – TIPS</a:t>
            </a:r>
          </a:p>
          <a:p>
            <a:pPr algn="ctr"/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ASSOCIATION OF MED-PEDS PROGRAM ADMINISTRATORS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600200"/>
            <a:ext cx="3429000" cy="5105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u="sng" dirty="0" smtClean="0">
                <a:solidFill>
                  <a:srgbClr val="FFFF00"/>
                </a:solidFill>
              </a:rPr>
              <a:t>Have you…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FFFFFF"/>
                </a:solidFill>
              </a:rPr>
              <a:t>Completed your Milestones Evals?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FFFFFF"/>
                </a:solidFill>
              </a:rPr>
              <a:t>Completed or scheduled bi-annual resident reviews?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FFFFFF"/>
                </a:solidFill>
              </a:rPr>
              <a:t>Educated your residents on CLER in preparation for your CLER visit</a:t>
            </a:r>
            <a:r>
              <a:rPr lang="en-US" sz="1200" dirty="0" smtClean="0">
                <a:solidFill>
                  <a:srgbClr val="FFFFFF"/>
                </a:solidFill>
              </a:rPr>
              <a:t>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FFFFFF"/>
                </a:solidFill>
              </a:rPr>
              <a:t>Reminded PGY-4s to register for ABP and/or ABIM Boards?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FFFFFF"/>
                </a:solidFill>
              </a:rPr>
              <a:t>Set meetings with PD &amp; PGY-4s re: which boards to take this year?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FFFFFF"/>
                </a:solidFill>
              </a:rPr>
              <a:t>Set up CCC Meetings &amp; finalizing your reporting procedure</a:t>
            </a:r>
            <a:endParaRPr lang="en-US" sz="1200" dirty="0" smtClean="0">
              <a:solidFill>
                <a:srgbClr val="FFFFFF"/>
              </a:solidFill>
            </a:endParaRPr>
          </a:p>
          <a:p>
            <a:endParaRPr lang="en-US" u="sng" dirty="0">
              <a:solidFill>
                <a:srgbClr val="FFFF00"/>
              </a:solidFill>
            </a:endParaRPr>
          </a:p>
          <a:p>
            <a:r>
              <a:rPr lang="en-US" u="sng" dirty="0" smtClean="0">
                <a:solidFill>
                  <a:srgbClr val="FFFF00"/>
                </a:solidFill>
              </a:rPr>
              <a:t>Are these on your “to do list”?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143000"/>
            <a:ext cx="1709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Jan/Feb 2014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505200" y="1600200"/>
            <a:ext cx="33528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u="sng" dirty="0" smtClean="0">
                <a:solidFill>
                  <a:srgbClr val="FFFF00"/>
                </a:solidFill>
              </a:rPr>
              <a:t>Planning Ahead for 2013-2014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Interview season almost done! </a:t>
            </a:r>
            <a:r>
              <a:rPr lang="en-US" sz="1200" dirty="0" err="1" smtClean="0">
                <a:solidFill>
                  <a:schemeClr val="bg1"/>
                </a:solidFill>
              </a:rPr>
              <a:t>Yay</a:t>
            </a:r>
            <a:r>
              <a:rPr lang="en-US" sz="1200" dirty="0" smtClean="0">
                <a:solidFill>
                  <a:schemeClr val="bg1"/>
                </a:solidFill>
              </a:rPr>
              <a:t>!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Quota Change deadline 11:59pm 1/31/14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Certify rank order list deadline 2/26/14 @ 9:00pm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Begin contracts for current residents and incoming Interns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Begin updating Departmental Resident Manual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It’s never too early to start planning Orientation!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Best </a:t>
            </a:r>
            <a:r>
              <a:rPr lang="en-US" sz="1200" dirty="0" smtClean="0">
                <a:solidFill>
                  <a:schemeClr val="bg1"/>
                </a:solidFill>
              </a:rPr>
              <a:t>Practice when dealing </a:t>
            </a:r>
            <a:r>
              <a:rPr lang="en-US" sz="1200" dirty="0" smtClean="0">
                <a:solidFill>
                  <a:schemeClr val="bg1"/>
                </a:solidFill>
              </a:rPr>
              <a:t>w/ naughty residents: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solidFill>
                <a:schemeClr val="bg1"/>
              </a:solidFill>
            </a:endParaRPr>
          </a:p>
          <a:p>
            <a:endParaRPr lang="en-US" sz="1200" u="sng" dirty="0" smtClean="0">
              <a:solidFill>
                <a:schemeClr val="bg1"/>
              </a:solidFill>
            </a:endParaRPr>
          </a:p>
          <a:p>
            <a:endParaRPr lang="en-US" sz="1200" u="sng" dirty="0" smtClean="0">
              <a:solidFill>
                <a:srgbClr val="FFFF00"/>
              </a:solidFill>
            </a:endParaRPr>
          </a:p>
          <a:p>
            <a:endParaRPr lang="en-US" sz="1600" u="sng" dirty="0" smtClean="0">
              <a:solidFill>
                <a:srgbClr val="FFFF00"/>
              </a:solidFill>
            </a:endParaRPr>
          </a:p>
          <a:p>
            <a:endParaRPr lang="en-US" sz="1600" u="sng" dirty="0" smtClean="0">
              <a:solidFill>
                <a:srgbClr val="FFFF00"/>
              </a:solidFill>
            </a:endParaRPr>
          </a:p>
          <a:p>
            <a:endParaRPr lang="en-US" sz="400" dirty="0" smtClean="0"/>
          </a:p>
          <a:p>
            <a:endParaRPr lang="en-US" sz="1200" dirty="0" smtClean="0"/>
          </a:p>
          <a:p>
            <a:endParaRPr lang="en-US" sz="1200" i="1" dirty="0" smtClean="0">
              <a:solidFill>
                <a:srgbClr val="92D050"/>
              </a:solidFill>
            </a:endParaRPr>
          </a:p>
          <a:p>
            <a:endParaRPr lang="en-US" sz="1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3505200" y="4800600"/>
            <a:ext cx="33528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u="sng" dirty="0" smtClean="0">
                <a:solidFill>
                  <a:srgbClr val="FFFF00"/>
                </a:solidFill>
              </a:rPr>
              <a:t>Upcoming Meetings: </a:t>
            </a:r>
            <a:endParaRPr lang="en-US" sz="1200" u="sng" dirty="0">
              <a:solidFill>
                <a:srgbClr val="FFFF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smtClean="0"/>
              <a:t>ACGME Annual Conference: 2/28/14 – 3/2/14</a:t>
            </a:r>
          </a:p>
          <a:p>
            <a:pPr lvl="1">
              <a:buFont typeface="Arial" charset="0"/>
              <a:buChar char="•"/>
            </a:pPr>
            <a:r>
              <a:rPr lang="en-US" sz="1200" dirty="0" smtClean="0"/>
              <a:t>National Harbor, MD</a:t>
            </a:r>
          </a:p>
          <a:p>
            <a:pPr>
              <a:buFont typeface="Arial" charset="0"/>
              <a:buChar char="•"/>
            </a:pPr>
            <a:r>
              <a:rPr lang="en-US" sz="1200" dirty="0" smtClean="0"/>
              <a:t>MPPDA Annual Meeting: 4/10/14</a:t>
            </a:r>
          </a:p>
          <a:p>
            <a:pPr lvl="1">
              <a:buFont typeface="Arial" charset="0"/>
              <a:buChar char="•"/>
            </a:pPr>
            <a:r>
              <a:rPr lang="en-US" sz="1200" dirty="0" smtClean="0"/>
              <a:t>During APDIM Annual Meeting 4/6-10/14</a:t>
            </a:r>
          </a:p>
          <a:p>
            <a:pPr lvl="1">
              <a:buFont typeface="Arial" charset="0"/>
              <a:buChar char="•"/>
            </a:pPr>
            <a:r>
              <a:rPr lang="en-US" sz="1200" dirty="0" smtClean="0"/>
              <a:t>Nashville, TN</a:t>
            </a:r>
          </a:p>
          <a:p>
            <a:pPr>
              <a:buFont typeface="Arial" charset="0"/>
              <a:buChar char="•"/>
            </a:pPr>
            <a:r>
              <a:rPr lang="en-US" sz="1200" dirty="0" smtClean="0"/>
              <a:t>AMPPA </a:t>
            </a:r>
            <a:r>
              <a:rPr lang="en-US" sz="1200" dirty="0"/>
              <a:t>Coordinators Meeting: </a:t>
            </a:r>
            <a:r>
              <a:rPr lang="en-US" sz="1200" dirty="0" smtClean="0"/>
              <a:t>4/9/14</a:t>
            </a:r>
            <a:endParaRPr lang="en-US" sz="1200" dirty="0"/>
          </a:p>
          <a:p>
            <a:pPr lvl="1">
              <a:buFont typeface="Arial" charset="0"/>
              <a:buChar char="•"/>
            </a:pPr>
            <a:r>
              <a:rPr lang="en-US" sz="1200" dirty="0"/>
              <a:t>Nashville, TN</a:t>
            </a:r>
          </a:p>
          <a:p>
            <a:pPr lvl="1">
              <a:buFont typeface="Arial" charset="0"/>
              <a:buChar char="•"/>
            </a:pPr>
            <a:endParaRPr lang="en-US" sz="1200" dirty="0" smtClean="0"/>
          </a:p>
          <a:p>
            <a:pPr lvl="1"/>
            <a:endParaRPr lang="en-US" sz="1200" u="sng" dirty="0">
              <a:solidFill>
                <a:srgbClr val="FFFF00"/>
              </a:solidFill>
            </a:endParaRPr>
          </a:p>
          <a:p>
            <a:pPr lvl="1"/>
            <a:endParaRPr lang="en-US" sz="1600" u="sng" dirty="0" smtClean="0">
              <a:solidFill>
                <a:srgbClr val="FFFF00"/>
              </a:solidFill>
            </a:endParaRP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9474967">
            <a:off x="4763603" y="7675804"/>
            <a:ext cx="11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Did you…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9512874">
            <a:off x="4776422" y="7714008"/>
            <a:ext cx="22987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Certify that Rank List?</a:t>
            </a:r>
          </a:p>
          <a:p>
            <a:pPr algn="ctr"/>
            <a:r>
              <a:rPr lang="en-US" sz="1400" dirty="0" smtClean="0"/>
              <a:t>Make sure all residents</a:t>
            </a:r>
          </a:p>
          <a:p>
            <a:pPr algn="ctr"/>
            <a:r>
              <a:rPr lang="en-US" sz="1400" dirty="0" smtClean="0"/>
              <a:t>&amp; faculty are completing the </a:t>
            </a:r>
          </a:p>
          <a:p>
            <a:pPr algn="ctr"/>
            <a:r>
              <a:rPr lang="en-US" sz="1400" dirty="0" smtClean="0"/>
              <a:t>ACGME online </a:t>
            </a:r>
          </a:p>
          <a:p>
            <a:pPr algn="ctr"/>
            <a:r>
              <a:rPr lang="en-US" sz="1400" dirty="0" smtClean="0"/>
              <a:t> Survey? </a:t>
            </a:r>
            <a:endParaRPr lang="en-US" sz="1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276600" y="6705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0" y="6705600"/>
            <a:ext cx="3799438" cy="312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Looking ahead to March/April:</a:t>
            </a:r>
          </a:p>
          <a:p>
            <a:r>
              <a:rPr lang="en-US" sz="1100" dirty="0" smtClean="0">
                <a:solidFill>
                  <a:srgbClr val="C00000"/>
                </a:solidFill>
              </a:rPr>
              <a:t>Match week! 3/17/14 – 3/21/14</a:t>
            </a:r>
          </a:p>
          <a:p>
            <a:r>
              <a:rPr lang="en-US" sz="1100" dirty="0" smtClean="0">
                <a:solidFill>
                  <a:srgbClr val="C00000"/>
                </a:solidFill>
              </a:rPr>
              <a:t>Hope for no SOAP!</a:t>
            </a:r>
          </a:p>
          <a:p>
            <a:r>
              <a:rPr lang="en-US" sz="1100" dirty="0" smtClean="0">
                <a:solidFill>
                  <a:srgbClr val="C00000"/>
                </a:solidFill>
              </a:rPr>
              <a:t>Set up PALS &amp; NRP classes for new Interns</a:t>
            </a:r>
          </a:p>
          <a:p>
            <a:r>
              <a:rPr lang="en-US" sz="1100" dirty="0" smtClean="0">
                <a:solidFill>
                  <a:srgbClr val="C00000"/>
                </a:solidFill>
              </a:rPr>
              <a:t>Dates for Graduation &amp; Intern Welcome events</a:t>
            </a:r>
          </a:p>
          <a:p>
            <a:endParaRPr lang="en-US" sz="11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Did you know?</a:t>
            </a:r>
          </a:p>
          <a:p>
            <a:r>
              <a:rPr lang="en-US" sz="1100" dirty="0" smtClean="0">
                <a:solidFill>
                  <a:srgbClr val="C00000"/>
                </a:solidFill>
              </a:rPr>
              <a:t>AAP Prep Curriculum is now mobile on Smartphones &amp; Tablets!</a:t>
            </a:r>
          </a:p>
          <a:p>
            <a:r>
              <a:rPr lang="en-US" sz="1100" dirty="0" smtClean="0">
                <a:solidFill>
                  <a:srgbClr val="C00000"/>
                </a:solidFill>
              </a:rPr>
              <a:t>If you use New Innovations, Med-Peds Milestones are in!  </a:t>
            </a:r>
          </a:p>
          <a:p>
            <a:r>
              <a:rPr lang="en-US" sz="1100" dirty="0" smtClean="0">
                <a:solidFill>
                  <a:srgbClr val="C00000"/>
                </a:solidFill>
              </a:rPr>
              <a:t>And they recently added an ADS Summary </a:t>
            </a:r>
          </a:p>
          <a:p>
            <a:r>
              <a:rPr lang="en-US" sz="1100" dirty="0" smtClean="0">
                <a:solidFill>
                  <a:srgbClr val="C00000"/>
                </a:solidFill>
              </a:rPr>
              <a:t>Page for easier data entry to ADS!</a:t>
            </a:r>
          </a:p>
          <a:p>
            <a:endParaRPr lang="en-US" sz="1100" dirty="0" smtClean="0">
              <a:solidFill>
                <a:srgbClr val="C00000"/>
              </a:solidFill>
            </a:endParaRPr>
          </a:p>
          <a:p>
            <a:endParaRPr lang="en-US" sz="11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sz="1100" dirty="0" smtClean="0">
              <a:solidFill>
                <a:srgbClr val="FF0000"/>
              </a:solidFill>
            </a:endParaRPr>
          </a:p>
          <a:p>
            <a:endParaRPr lang="en-US" sz="1100" dirty="0" smtClean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" y="4267200"/>
            <a:ext cx="335280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Schedule Rank List meeting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 Select 2014-2015 Chief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 Quarterly Med-Peds Director’s Meeting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 If your program has a Survival Guide: select editor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If you use New Innovations have you set up your </a:t>
            </a:r>
            <a:r>
              <a:rPr lang="en-US" sz="1200" dirty="0" smtClean="0">
                <a:solidFill>
                  <a:schemeClr val="bg1"/>
                </a:solidFill>
              </a:rPr>
              <a:t>     Onboarding </a:t>
            </a:r>
            <a:r>
              <a:rPr lang="en-US" sz="1200" dirty="0" smtClean="0">
                <a:solidFill>
                  <a:schemeClr val="bg1"/>
                </a:solidFill>
              </a:rPr>
              <a:t>Checklist for this year?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Review your Institution’s House Staff Manual for any changes needed in Med-Peds section.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Register for Annual </a:t>
            </a:r>
            <a:r>
              <a:rPr lang="en-US" sz="1200" dirty="0" smtClean="0">
                <a:solidFill>
                  <a:schemeClr val="bg1"/>
                </a:solidFill>
              </a:rPr>
              <a:t>Meetings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Look for ICD-10 training options</a:t>
            </a:r>
            <a:endParaRPr lang="en-US" sz="1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Do I need to change my evaluations for Milestones reporting?</a:t>
            </a:r>
            <a:endParaRPr lang="en-US" sz="1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3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sz="13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300" dirty="0" smtClean="0">
              <a:solidFill>
                <a:schemeClr val="bg1"/>
              </a:solidFill>
            </a:endParaRPr>
          </a:p>
          <a:p>
            <a:endParaRPr lang="en-US" sz="13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Kpd08a\Local Settings\Temporary Internet Files\Content.IE5\81NGOKKC\MC90044492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6675"/>
            <a:ext cx="89916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Kpd08a\Local Settings\Temporary Internet Files\Content.IE5\KF1Q4XFG\MC9003618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674" y="227248"/>
            <a:ext cx="1442582" cy="1178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Kpd08a\Local Settings\Temporary Internet Files\Content.IE5\81NGOKKC\MC90032462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" y="75673"/>
            <a:ext cx="1158919" cy="74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05201"/>
            <a:ext cx="3264056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10143</TotalTime>
  <Words>340</Words>
  <Application>Microsoft Office PowerPoint</Application>
  <PresentationFormat>On-screen Show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URMC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bsteinbronn</dc:creator>
  <cp:lastModifiedBy>Kelli DaSilva</cp:lastModifiedBy>
  <cp:revision>301</cp:revision>
  <dcterms:created xsi:type="dcterms:W3CDTF">2012-05-24T17:39:01Z</dcterms:created>
  <dcterms:modified xsi:type="dcterms:W3CDTF">2014-01-07T18:57:17Z</dcterms:modified>
</cp:coreProperties>
</file>